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</p:sldMasterIdLst>
  <p:notesMasterIdLst>
    <p:notesMasterId r:id="rId27"/>
  </p:notesMasterIdLst>
  <p:sldIdLst>
    <p:sldId id="329" r:id="rId5"/>
    <p:sldId id="257" r:id="rId6"/>
    <p:sldId id="389" r:id="rId7"/>
    <p:sldId id="390" r:id="rId8"/>
    <p:sldId id="258" r:id="rId9"/>
    <p:sldId id="287" r:id="rId10"/>
    <p:sldId id="336" r:id="rId11"/>
    <p:sldId id="369" r:id="rId12"/>
    <p:sldId id="384" r:id="rId13"/>
    <p:sldId id="354" r:id="rId14"/>
    <p:sldId id="370" r:id="rId15"/>
    <p:sldId id="372" r:id="rId16"/>
    <p:sldId id="373" r:id="rId17"/>
    <p:sldId id="388" r:id="rId18"/>
    <p:sldId id="375" r:id="rId19"/>
    <p:sldId id="377" r:id="rId20"/>
    <p:sldId id="378" r:id="rId21"/>
    <p:sldId id="385" r:id="rId22"/>
    <p:sldId id="387" r:id="rId23"/>
    <p:sldId id="379" r:id="rId24"/>
    <p:sldId id="386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tte D'Souza" initials="AD" lastIdx="2" clrIdx="0">
    <p:extLst>
      <p:ext uri="{19B8F6BF-5375-455C-9EA6-DF929625EA0E}">
        <p15:presenceInfo xmlns:p15="http://schemas.microsoft.com/office/powerpoint/2012/main" userId="Annette D'Sou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 autoAdjust="0"/>
    <p:restoredTop sz="91287" autoAdjust="0"/>
  </p:normalViewPr>
  <p:slideViewPr>
    <p:cSldViewPr snapToGrid="0">
      <p:cViewPr varScale="1">
        <p:scale>
          <a:sx n="78" d="100"/>
          <a:sy n="78" d="100"/>
        </p:scale>
        <p:origin x="46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23/11/2019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65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37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05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73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47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08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72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37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5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49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37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9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998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01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70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1" y="3778836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1" y="1474836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1" y="4202970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5706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23/11/2019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9" y="1681166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9" y="2505078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6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8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1" y="2867802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3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50786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57" lvl="1" indent="-48246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283" lvl="2" indent="-45706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14" lvl="3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34" lvl="4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54" lvl="5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5985" lvl="6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10" lvl="7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848" lvl="8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3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3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3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3" y="1956727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3" y="-596076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70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1" y="3778836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4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2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3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0628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3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570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6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1" y="965436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1" lvl="0" indent="-4570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1" y="5640770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1" lvl="0" indent="-304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1" y="1474836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1" y="4202970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5706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70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1" y="3778836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5707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88" lvl="1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28" lvl="2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73" lvl="3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09" lvl="4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46" lvl="5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90" lvl="6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32" lvl="7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83" lvl="8" indent="-4232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232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88" lvl="1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28" lvl="2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73" lvl="3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09" lvl="4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46" lvl="5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90" lvl="6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32" lvl="7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83" lvl="8" indent="-40629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4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232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88" lvl="1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28" lvl="2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73" lvl="3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09" lvl="4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46" lvl="5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90" lvl="6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32" lvl="7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83" lvl="8" indent="-40629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2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3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062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88" lvl="1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28" lvl="2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73" lvl="3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09" lvl="4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46" lvl="5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90" lvl="6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32" lvl="7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83" lvl="8" indent="-40629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3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4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6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1" y="965436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37" lvl="0" indent="-45707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88" lvl="1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28" lvl="2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73" lvl="3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09" lvl="4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46" lvl="5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90" lvl="6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32" lvl="7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83" lvl="8" indent="-4232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1" y="5640770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37" lvl="0" indent="-30471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1" y="1474836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1" y="4202970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5707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88" lvl="1" indent="-4232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28" lvl="2" indent="-4232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73" lvl="3" indent="-4232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09" lvl="4" indent="-4232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46" lvl="5" indent="-4232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90" lvl="6" indent="-4232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32" lvl="7" indent="-4232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83" lvl="8" indent="-4232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2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3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0628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3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6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1" y="965436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1" lvl="0" indent="-4570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1" y="5640770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1" lvl="0" indent="-304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2" y="64853"/>
            <a:ext cx="889000" cy="81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9" y="5825286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realvnc.com/en/connect/download/viewer/" TargetMode="External"/><Relationship Id="rId5" Type="http://schemas.openxmlformats.org/officeDocument/2006/relationships/hyperlink" Target="https://github.com/The-Assembly/Manage_Tasks_RFID" TargetMode="External"/><Relationship Id="rId4" Type="http://schemas.openxmlformats.org/officeDocument/2006/relationships/hyperlink" Target="https://github.com/The-Assembly/MiniMac_Raspberry" TargetMode="Externa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spread.readthedocs.io/en/latest/" TargetMode="Externa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96B7F-BEAD-47CA-B4BA-318F1BD8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117" cy="69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482374" y="1674260"/>
            <a:ext cx="11427975" cy="3200846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3"/>
            <a:r>
              <a:rPr lang="en-US" sz="2000" dirty="0"/>
              <a:t>Download the files from GitHub </a:t>
            </a:r>
          </a:p>
          <a:p>
            <a:pPr marL="376759" indent="-342896">
              <a:buFont typeface="Wingdings" panose="05000000000000000000" pitchFamily="2" charset="2"/>
              <a:buChar char="ü"/>
            </a:pPr>
            <a:r>
              <a:rPr lang="en-US" sz="2000" dirty="0">
                <a:hlinkClick r:id="rId4"/>
              </a:rPr>
              <a:t> </a:t>
            </a:r>
            <a:r>
              <a:rPr lang="en-GB" sz="2000" dirty="0">
                <a:hlinkClick r:id="rId5"/>
              </a:rPr>
              <a:t>https://github.com/The-Assembly/Manage_Tasks_RFID</a:t>
            </a: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3863"/>
            <a:endParaRPr lang="en-GB" sz="2000" dirty="0"/>
          </a:p>
          <a:p>
            <a:pPr marL="33863"/>
            <a:r>
              <a:rPr lang="en-GB" sz="2000" dirty="0"/>
              <a:t>Download VNC Viewer to access the Raspberry Pi</a:t>
            </a:r>
          </a:p>
          <a:p>
            <a:pPr marL="376759" indent="-342896">
              <a:buFont typeface="Wingdings" panose="05000000000000000000" pitchFamily="2" charset="2"/>
              <a:buChar char="ü"/>
            </a:pPr>
            <a:r>
              <a:rPr lang="en-GB" sz="2000" dirty="0">
                <a:hlinkClick r:id="rId6"/>
              </a:rPr>
              <a:t>https://www.realvnc.com/en/connect/download/viewer/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3EBA-7EC0-4DE3-B41F-EBA19552F7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13" b="99683" l="10000" r="90000">
                        <a14:foregroundMark x1="53917" y1="12222" x2="53417" y2="11905"/>
                        <a14:foregroundMark x1="50750" y1="8571" x2="49333" y2="38571"/>
                        <a14:foregroundMark x1="49333" y1="38571" x2="52167" y2="78730"/>
                        <a14:foregroundMark x1="68333" y1="55556" x2="55250" y2="55714"/>
                        <a14:foregroundMark x1="55250" y1="55714" x2="70525" y2="25691"/>
                        <a14:foregroundMark x1="45167" y1="84286" x2="40000" y2="55556"/>
                        <a14:foregroundMark x1="40000" y1="55556" x2="50083" y2="32063"/>
                        <a14:foregroundMark x1="50083" y1="32063" x2="58833" y2="50794"/>
                        <a14:foregroundMark x1="53667" y1="68095" x2="53250" y2="37619"/>
                        <a14:foregroundMark x1="53250" y1="37619" x2="52917" y2="65873"/>
                        <a14:foregroundMark x1="52917" y1="65873" x2="43833" y2="47460"/>
                        <a14:foregroundMark x1="43833" y1="47460" x2="52417" y2="63016"/>
                        <a14:foregroundMark x1="52417" y1="63016" x2="42583" y2="45238"/>
                        <a14:foregroundMark x1="42583" y1="45238" x2="45583" y2="23333"/>
                        <a14:foregroundMark x1="45583" y1="23333" x2="50750" y2="16508"/>
                        <a14:foregroundMark x1="37333" y1="79683" x2="41000" y2="83810"/>
                        <a14:foregroundMark x1="53167" y1="84286" x2="47833" y2="93175"/>
                        <a14:foregroundMark x1="43167" y1="95556" x2="55750" y2="95873"/>
                        <a14:foregroundMark x1="55750" y1="95873" x2="58333" y2="92222"/>
                        <a14:foregroundMark x1="57833" y1="97778" x2="58083" y2="99683"/>
                        <a14:backgroundMark x1="71000" y1="21587" x2="77083" y2="35079"/>
                        <a14:backgroundMark x1="74167" y1="18730" x2="74167" y2="23016"/>
                        <a14:backgroundMark x1="75667" y1="25238" x2="75667" y2="23968"/>
                        <a14:backgroundMark x1="71000" y1="15556" x2="77417" y2="37460"/>
                        <a14:backgroundMark x1="77417" y1="37460" x2="89167" y2="43651"/>
                        <a14:backgroundMark x1="89167" y1="43651" x2="93417" y2="43016"/>
                        <a14:backgroundMark x1="72000" y1="17937" x2="85417" y2="29524"/>
                      </a14:backgroundRemoval>
                    </a14:imgEffect>
                  </a14:imgLayer>
                </a14:imgProps>
              </a:ext>
            </a:extLst>
          </a:blip>
          <a:srcRect l="16218" r="21834"/>
          <a:stretch/>
        </p:blipFill>
        <p:spPr>
          <a:xfrm>
            <a:off x="8993646" y="1458775"/>
            <a:ext cx="1894219" cy="1605347"/>
          </a:xfrm>
          <a:prstGeom prst="rect">
            <a:avLst/>
          </a:prstGeom>
        </p:spPr>
      </p:pic>
      <p:pic>
        <p:nvPicPr>
          <p:cNvPr id="1026" name="Picture 2" descr="Image result for vnc viewer download&quot;">
            <a:extLst>
              <a:ext uri="{FF2B5EF4-FFF2-40B4-BE49-F238E27FC236}">
                <a16:creationId xmlns:a16="http://schemas.microsoft.com/office/drawing/2014/main" id="{85D5FBF9-405E-4A13-AE48-5F1D8172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22" y="3648968"/>
            <a:ext cx="1645543" cy="16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1DF09-5E34-475A-9FDA-A8DFB26A3B9A}"/>
              </a:ext>
            </a:extLst>
          </p:cNvPr>
          <p:cNvSpPr txBox="1"/>
          <p:nvPr/>
        </p:nvSpPr>
        <p:spPr>
          <a:xfrm>
            <a:off x="490655" y="1260088"/>
            <a:ext cx="58766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Raspberry Pi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SoC: Broadcom BCM2837B0 quad-core A53 (ARMv8) 64-bit @ 1.4GHz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GPU: Broadcom VideoCore-IV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RAM: 1GB LPDDR2 SDRAM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Networking: Gigabit Ethernet (via USB channel), 2.4GHz and 5GHz 802.11b/g/n/ac 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Bluetooth: Bluetooth 4.2, Bluetooth Low Energy (BLE)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Storage: Micro-SD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GPIO: 40-pin GPIO header, populated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Ports: HDMI, 3.5mm analogue audio-video jack, 4x USB 2.0, Ethernet, Camera Serial Interface (CSI), Display Serial Interface (DSI)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Dimensions: 82mm x 56mm x 19.5mm, 50g</a:t>
            </a:r>
          </a:p>
        </p:txBody>
      </p:sp>
      <p:pic>
        <p:nvPicPr>
          <p:cNvPr id="2050" name="Picture 2" descr="Image result for specifications of raspberry pi 3b+&quot;">
            <a:extLst>
              <a:ext uri="{FF2B5EF4-FFF2-40B4-BE49-F238E27FC236}">
                <a16:creationId xmlns:a16="http://schemas.microsoft.com/office/drawing/2014/main" id="{554280BE-CC16-4C7D-BC6D-EEAE6000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55" y="1292382"/>
            <a:ext cx="5341016" cy="4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4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B5FC2-147A-49E6-92B7-CD9A5AF485B0}"/>
              </a:ext>
            </a:extLst>
          </p:cNvPr>
          <p:cNvSpPr txBox="1"/>
          <p:nvPr/>
        </p:nvSpPr>
        <p:spPr>
          <a:xfrm>
            <a:off x="223024" y="1583473"/>
            <a:ext cx="6066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RC522 – RFID Reader/Writer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Operating Current :13-26mA / DC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Idle Current :10-13mA / DC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Sleep Current: &lt; 80uA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Peak Current: &lt; 30mA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Operating Frequency: 13.56MHz</a:t>
            </a:r>
          </a:p>
        </p:txBody>
      </p:sp>
      <p:pic>
        <p:nvPicPr>
          <p:cNvPr id="3074" name="Picture 2" descr="Image result for rc522&quot;">
            <a:extLst>
              <a:ext uri="{FF2B5EF4-FFF2-40B4-BE49-F238E27FC236}">
                <a16:creationId xmlns:a16="http://schemas.microsoft.com/office/drawing/2014/main" id="{B43973B1-F509-4169-AF09-E77F67D3D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1" r="24193"/>
          <a:stretch/>
        </p:blipFill>
        <p:spPr bwMode="auto">
          <a:xfrm>
            <a:off x="8362285" y="1284952"/>
            <a:ext cx="3249611" cy="45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6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B5FC2-147A-49E6-92B7-CD9A5AF485B0}"/>
              </a:ext>
            </a:extLst>
          </p:cNvPr>
          <p:cNvSpPr txBox="1"/>
          <p:nvPr/>
        </p:nvSpPr>
        <p:spPr>
          <a:xfrm>
            <a:off x="223024" y="1583473"/>
            <a:ext cx="6066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OLED Screen</a:t>
            </a:r>
          </a:p>
          <a:p>
            <a:endParaRPr lang="en-US" sz="2000" dirty="0"/>
          </a:p>
        </p:txBody>
      </p:sp>
      <p:pic>
        <p:nvPicPr>
          <p:cNvPr id="4098" name="Picture 2" descr="Image result for arduino oled&quot;">
            <a:extLst>
              <a:ext uri="{FF2B5EF4-FFF2-40B4-BE49-F238E27FC236}">
                <a16:creationId xmlns:a16="http://schemas.microsoft.com/office/drawing/2014/main" id="{29B4D5EE-8246-45B5-BDA8-6FEEA9E93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10466" r="7420" b="7670"/>
          <a:stretch/>
        </p:blipFill>
        <p:spPr bwMode="auto">
          <a:xfrm>
            <a:off x="8423887" y="2079555"/>
            <a:ext cx="3492811" cy="34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D065C6-AAA1-4217-9513-D0005A6D4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64" t="26524" r="19193" b="26882"/>
          <a:stretch/>
        </p:blipFill>
        <p:spPr>
          <a:xfrm>
            <a:off x="275302" y="1973825"/>
            <a:ext cx="6725266" cy="36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0510-18F8-4C6D-8CC8-29D9CD9D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Raspberry Pi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93D65-8EE0-4263-8ED7-6A9A9C5B9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26 GPIOs @ 3.3V Output</a:t>
            </a:r>
          </a:p>
          <a:p>
            <a:r>
              <a:rPr lang="en-AU" dirty="0"/>
              <a:t>2 5V Pins</a:t>
            </a:r>
          </a:p>
          <a:p>
            <a:r>
              <a:rPr lang="en-AU" dirty="0"/>
              <a:t>2 3.3V Pins</a:t>
            </a:r>
          </a:p>
          <a:p>
            <a:r>
              <a:rPr lang="en-AU" dirty="0"/>
              <a:t>8 GND Pins</a:t>
            </a:r>
            <a:endParaRPr lang="en-GB" dirty="0"/>
          </a:p>
        </p:txBody>
      </p:sp>
      <p:pic>
        <p:nvPicPr>
          <p:cNvPr id="1026" name="Picture 2" descr="Image result for raspberry pi gpio&quot;">
            <a:extLst>
              <a:ext uri="{FF2B5EF4-FFF2-40B4-BE49-F238E27FC236}">
                <a16:creationId xmlns:a16="http://schemas.microsoft.com/office/drawing/2014/main" id="{A5589784-E51B-4F9A-B5B2-FDB0FB70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19" y="1395413"/>
            <a:ext cx="5715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3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RFID - Circuit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3" name="Picture 2" descr="A screenshot of a circuit board&#10;&#10;Description automatically generated">
            <a:extLst>
              <a:ext uri="{FF2B5EF4-FFF2-40B4-BE49-F238E27FC236}">
                <a16:creationId xmlns:a16="http://schemas.microsoft.com/office/drawing/2014/main" id="{668E6BBE-9AF3-4DE6-90B2-6696AC008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1108033"/>
            <a:ext cx="736600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3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OLED-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7AA825-B755-4BB6-AA8D-6C6121B2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04" y="1025951"/>
            <a:ext cx="7742591" cy="4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6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Buttons-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D35BCA-2202-402C-B5F7-402ECA2B3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66" y="1463422"/>
            <a:ext cx="7441266" cy="44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Integrated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F633FC6A-3509-4E01-8F92-5219C7BD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02" y="1108033"/>
            <a:ext cx="6391194" cy="51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Google Sheets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E7BE-D8FF-4DA2-8A31-83A4673DEA68}"/>
              </a:ext>
            </a:extLst>
          </p:cNvPr>
          <p:cNvSpPr txBox="1"/>
          <p:nvPr/>
        </p:nvSpPr>
        <p:spPr>
          <a:xfrm>
            <a:off x="642693" y="1485322"/>
            <a:ext cx="45383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Go to the Google Drive.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new Sheets file.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 the Raspberry Pi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sz="2000" dirty="0"/>
              <a:t>pip3 install gspread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000" dirty="0"/>
              <a:t>pip3 install </a:t>
            </a:r>
            <a:r>
              <a:rPr lang="en-GB" sz="2000" dirty="0"/>
              <a:t>oauth2client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sheets google&quot;">
            <a:extLst>
              <a:ext uri="{FF2B5EF4-FFF2-40B4-BE49-F238E27FC236}">
                <a16:creationId xmlns:a16="http://schemas.microsoft.com/office/drawing/2014/main" id="{499D3F5C-F3A8-4CB6-8F3E-FD528C0D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36" y="1314510"/>
            <a:ext cx="4757632" cy="47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1" indent="-473997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Google Sheets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E7BE-D8FF-4DA2-8A31-83A4673DEA68}"/>
              </a:ext>
            </a:extLst>
          </p:cNvPr>
          <p:cNvSpPr txBox="1"/>
          <p:nvPr/>
        </p:nvSpPr>
        <p:spPr>
          <a:xfrm>
            <a:off x="446048" y="1426329"/>
            <a:ext cx="91404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Steps to Enable and Activate the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 to the Google API’s Console - </a:t>
            </a:r>
            <a:r>
              <a:rPr lang="en-GB" sz="2000" dirty="0">
                <a:hlinkClick r:id="rId2"/>
              </a:rPr>
              <a:t>https://console.developers.google.com/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Create new 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Click </a:t>
            </a:r>
            <a:r>
              <a:rPr lang="en-GB" sz="2000" b="1" dirty="0"/>
              <a:t>Enable API</a:t>
            </a:r>
            <a:r>
              <a:rPr lang="en-GB" sz="2000" dirty="0"/>
              <a:t>. Search for </a:t>
            </a:r>
            <a:r>
              <a:rPr lang="en-GB" sz="2000" b="1" dirty="0"/>
              <a:t>Drive API</a:t>
            </a:r>
            <a:r>
              <a:rPr lang="en-GB" sz="2000" dirty="0"/>
              <a:t> and </a:t>
            </a:r>
            <a:r>
              <a:rPr lang="en-GB" sz="2000" b="1" dirty="0"/>
              <a:t>Sheets API</a:t>
            </a:r>
            <a:r>
              <a:rPr lang="en-GB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/>
              <a:t>Create Credentials </a:t>
            </a:r>
            <a:r>
              <a:rPr lang="en-GB" sz="2000" dirty="0"/>
              <a:t>for a </a:t>
            </a:r>
            <a:r>
              <a:rPr lang="en-GB" sz="2000" b="1" dirty="0"/>
              <a:t>Web Server </a:t>
            </a:r>
            <a:r>
              <a:rPr lang="en-GB" sz="2000" dirty="0"/>
              <a:t>to access </a:t>
            </a:r>
            <a:r>
              <a:rPr lang="en-GB" sz="2000" b="1" dirty="0"/>
              <a:t>Application Data</a:t>
            </a:r>
            <a:r>
              <a:rPr lang="en-GB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Name the Service account and grant it a </a:t>
            </a:r>
            <a:r>
              <a:rPr lang="en-GB" sz="2000" b="1" dirty="0"/>
              <a:t>Project Role </a:t>
            </a:r>
            <a:r>
              <a:rPr lang="en-GB" sz="2000" dirty="0"/>
              <a:t>of </a:t>
            </a:r>
            <a:r>
              <a:rPr lang="en-GB" sz="2000" b="1" dirty="0"/>
              <a:t>Editor.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Download the JSON File.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Copy the file to the directory and rename it to </a:t>
            </a:r>
            <a:r>
              <a:rPr lang="en-GB" sz="2000" b="1" dirty="0" err="1"/>
              <a:t>client_secret.json</a:t>
            </a:r>
            <a:endParaRPr lang="en-GB" sz="2000" b="1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sheets google&quot;">
            <a:extLst>
              <a:ext uri="{FF2B5EF4-FFF2-40B4-BE49-F238E27FC236}">
                <a16:creationId xmlns:a16="http://schemas.microsoft.com/office/drawing/2014/main" id="{499D3F5C-F3A8-4CB6-8F3E-FD528C0D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671" y="1108033"/>
            <a:ext cx="1944329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Google Sheets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E7BE-D8FF-4DA2-8A31-83A4673DEA68}"/>
              </a:ext>
            </a:extLst>
          </p:cNvPr>
          <p:cNvSpPr txBox="1"/>
          <p:nvPr/>
        </p:nvSpPr>
        <p:spPr>
          <a:xfrm>
            <a:off x="446048" y="1426329"/>
            <a:ext cx="91404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Steps to Enable and Activate the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Next, open the client_secret.json and take the client email.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Open your sheets file.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Click the share button and share the file with the client email.</a:t>
            </a:r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r>
              <a:rPr lang="en-AU" sz="2000" dirty="0"/>
              <a:t>For a full list of the functions possible, check out the </a:t>
            </a:r>
            <a:r>
              <a:rPr lang="en-AU" sz="2000" dirty="0" err="1"/>
              <a:t>Gspread’s</a:t>
            </a:r>
            <a:r>
              <a:rPr lang="en-AU" sz="2000" dirty="0"/>
              <a:t> API reference page:</a:t>
            </a:r>
          </a:p>
          <a:p>
            <a:endParaRPr lang="en-AU" sz="2000" dirty="0"/>
          </a:p>
          <a:p>
            <a:r>
              <a:rPr lang="en-GB" sz="2000" dirty="0">
                <a:hlinkClick r:id="rId2"/>
              </a:rPr>
              <a:t>https://gspread.readthedocs.io/en/latest/</a:t>
            </a:r>
            <a:endParaRPr lang="en-GB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sheets google&quot;">
            <a:extLst>
              <a:ext uri="{FF2B5EF4-FFF2-40B4-BE49-F238E27FC236}">
                <a16:creationId xmlns:a16="http://schemas.microsoft.com/office/drawing/2014/main" id="{499D3F5C-F3A8-4CB6-8F3E-FD528C0D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671" y="1108033"/>
            <a:ext cx="1944329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9" y="3036350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985C-6FE5-436A-9ECC-3EA35F97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C2B8-4DA3-474E-9470-E6F33F53C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58BA16-4178-4215-909C-A4E8A53E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0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8AE9-4B5A-47B9-9CB0-43A31B02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8A2DE-D2AD-468D-AE0C-7D3BBF569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357574A-4782-4BF9-BB08-58926DD7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6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6" y="1566850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 dirty="0"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 dirty="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 dirty="0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-973393" y="1432055"/>
            <a:ext cx="11785330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678476" y="2057752"/>
            <a:ext cx="11041576" cy="3816397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Background of RFID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Real-Life Implementations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Components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Introduction to Raspberry Pi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Circuit Breakdown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Code Explanation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Introduction to RFID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D462-B2FD-4855-88BE-B2518C6D94E2}"/>
              </a:ext>
            </a:extLst>
          </p:cNvPr>
          <p:cNvSpPr txBox="1"/>
          <p:nvPr/>
        </p:nvSpPr>
        <p:spPr>
          <a:xfrm>
            <a:off x="198332" y="1226274"/>
            <a:ext cx="48701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Tx/>
              <a:buChar char="-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6FB77-8131-4712-8188-9B2531C50B4A}"/>
              </a:ext>
            </a:extLst>
          </p:cNvPr>
          <p:cNvSpPr txBox="1"/>
          <p:nvPr/>
        </p:nvSpPr>
        <p:spPr>
          <a:xfrm>
            <a:off x="446049" y="1360449"/>
            <a:ext cx="56499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Radio-Frequency Identification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Radio-frequency identification (RFID) uses electromagnetic fields to automatically identify and track tags attached to objects.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tags contain electronically stored information. Passive tags collect energy from a nearby RFID reader's interrogating radio waves.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Image result for rfid&quot;">
            <a:extLst>
              <a:ext uri="{FF2B5EF4-FFF2-40B4-BE49-F238E27FC236}">
                <a16:creationId xmlns:a16="http://schemas.microsoft.com/office/drawing/2014/main" id="{3ECD07E9-FAC2-4C58-B0D6-A5AADFAD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7123496" y="1179301"/>
            <a:ext cx="4430558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Advantages and Disadvantages of RFID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D462-B2FD-4855-88BE-B2518C6D94E2}"/>
              </a:ext>
            </a:extLst>
          </p:cNvPr>
          <p:cNvSpPr txBox="1"/>
          <p:nvPr/>
        </p:nvSpPr>
        <p:spPr>
          <a:xfrm>
            <a:off x="198332" y="1226274"/>
            <a:ext cx="48701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Tx/>
              <a:buChar char="-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0A1CF7-A65E-4EB9-BA0A-9FE7092D9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9499"/>
              </p:ext>
            </p:extLst>
          </p:nvPr>
        </p:nvGraphicFramePr>
        <p:xfrm>
          <a:off x="1342444" y="1578797"/>
          <a:ext cx="9507110" cy="3289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53555">
                  <a:extLst>
                    <a:ext uri="{9D8B030D-6E8A-4147-A177-3AD203B41FA5}">
                      <a16:colId xmlns:a16="http://schemas.microsoft.com/office/drawing/2014/main" val="3968694691"/>
                    </a:ext>
                  </a:extLst>
                </a:gridCol>
                <a:gridCol w="4753555">
                  <a:extLst>
                    <a:ext uri="{9D8B030D-6E8A-4147-A177-3AD203B41FA5}">
                      <a16:colId xmlns:a16="http://schemas.microsoft.com/office/drawing/2014/main" val="2313174079"/>
                    </a:ext>
                  </a:extLst>
                </a:gridCol>
              </a:tblGrid>
              <a:tr h="10854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Advantages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Disadvantages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54566"/>
                  </a:ext>
                </a:extLst>
              </a:tr>
              <a:tr h="6229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Interferance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065158"/>
                  </a:ext>
                </a:extLst>
              </a:tr>
              <a:tr h="776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Multipurpose and many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51935"/>
                  </a:ext>
                </a:extLst>
              </a:tr>
              <a:tr h="80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Overhead reading (fail to read)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97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Real-Life Implementation of RFID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D462-B2FD-4855-88BE-B2518C6D94E2}"/>
              </a:ext>
            </a:extLst>
          </p:cNvPr>
          <p:cNvSpPr txBox="1"/>
          <p:nvPr/>
        </p:nvSpPr>
        <p:spPr>
          <a:xfrm>
            <a:off x="198332" y="1226274"/>
            <a:ext cx="48701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Tx/>
              <a:buChar char="-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B340F28E-594F-44EF-87B2-54B7FB60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6" y="1514378"/>
            <a:ext cx="5681220" cy="362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1C741-786D-4988-BAC6-964E2961A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49" y="1585394"/>
            <a:ext cx="5681219" cy="35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12193</TotalTime>
  <Words>615</Words>
  <Application>Microsoft Office PowerPoint</Application>
  <PresentationFormat>Widescreen</PresentationFormat>
  <Paragraphs>145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</vt:lpstr>
      <vt:lpstr>Calibri</vt:lpstr>
      <vt:lpstr>Wingdings</vt:lpstr>
      <vt:lpstr>AssemblyTheme</vt:lpstr>
      <vt:lpstr>Office Theme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Zineddine Haitaamar</cp:lastModifiedBy>
  <cp:revision>445</cp:revision>
  <dcterms:created xsi:type="dcterms:W3CDTF">2019-02-05T08:54:23Z</dcterms:created>
  <dcterms:modified xsi:type="dcterms:W3CDTF">2019-11-23T06:58:58Z</dcterms:modified>
</cp:coreProperties>
</file>